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74"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243426-F15F-4DC2-BC32-1299F13CA62E}" type="datetimeFigureOut">
              <a:rPr lang="en-US" smtClean="0"/>
              <a:pPr/>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CCA73-C7B4-44AC-B7BF-55B85675605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243426-F15F-4DC2-BC32-1299F13CA62E}" type="datetimeFigureOut">
              <a:rPr lang="en-US" smtClean="0"/>
              <a:pPr/>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CCA73-C7B4-44AC-B7BF-55B8567560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243426-F15F-4DC2-BC32-1299F13CA62E}" type="datetimeFigureOut">
              <a:rPr lang="en-US" smtClean="0"/>
              <a:pPr/>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CCA73-C7B4-44AC-B7BF-55B8567560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243426-F15F-4DC2-BC32-1299F13CA62E}" type="datetimeFigureOut">
              <a:rPr lang="en-US" smtClean="0"/>
              <a:pPr/>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CCA73-C7B4-44AC-B7BF-55B8567560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243426-F15F-4DC2-BC32-1299F13CA62E}" type="datetimeFigureOut">
              <a:rPr lang="en-US" smtClean="0"/>
              <a:pPr/>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CCA73-C7B4-44AC-B7BF-55B85675605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243426-F15F-4DC2-BC32-1299F13CA62E}" type="datetimeFigureOut">
              <a:rPr lang="en-US" smtClean="0"/>
              <a:pPr/>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CCA73-C7B4-44AC-B7BF-55B8567560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243426-F15F-4DC2-BC32-1299F13CA62E}" type="datetimeFigureOut">
              <a:rPr lang="en-US" smtClean="0"/>
              <a:pPr/>
              <a:t>1/21/2014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1CCA73-C7B4-44AC-B7BF-55B8567560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243426-F15F-4DC2-BC32-1299F13CA62E}" type="datetimeFigureOut">
              <a:rPr lang="en-US" smtClean="0"/>
              <a:pPr/>
              <a:t>1/21/2014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1CCA73-C7B4-44AC-B7BF-55B8567560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43426-F15F-4DC2-BC32-1299F13CA62E}" type="datetimeFigureOut">
              <a:rPr lang="en-US" smtClean="0"/>
              <a:pPr/>
              <a:t>1/21/2014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1CCA73-C7B4-44AC-B7BF-55B8567560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243426-F15F-4DC2-BC32-1299F13CA62E}" type="datetimeFigureOut">
              <a:rPr lang="en-US" smtClean="0"/>
              <a:pPr/>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CCA73-C7B4-44AC-B7BF-55B8567560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243426-F15F-4DC2-BC32-1299F13CA62E}" type="datetimeFigureOut">
              <a:rPr lang="en-US" smtClean="0"/>
              <a:pPr/>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CCA73-C7B4-44AC-B7BF-55B85675605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243426-F15F-4DC2-BC32-1299F13CA62E}" type="datetimeFigureOut">
              <a:rPr lang="en-US" smtClean="0"/>
              <a:pPr/>
              <a:t>1/21/2014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CCA73-C7B4-44AC-B7BF-55B85675605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3429000" y="0"/>
            <a:ext cx="3048000" cy="830997"/>
          </a:xfrm>
          <a:prstGeom prst="rect">
            <a:avLst/>
          </a:prstGeom>
          <a:noFill/>
        </p:spPr>
        <p:txBody>
          <a:bodyPr wrap="square" rtlCol="0">
            <a:spAutoFit/>
          </a:bodyPr>
          <a:lstStyle/>
          <a:p>
            <a:r>
              <a:rPr lang="en-US" sz="2400" b="1" dirty="0" smtClean="0"/>
              <a:t>Susquehanna River photo from wilkes.edu</a:t>
            </a:r>
            <a:endParaRPr lang="en-US" sz="2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4524315"/>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John’s Water Baptism</a:t>
            </a:r>
          </a:p>
          <a:p>
            <a:pPr lvl="0"/>
            <a:endParaRPr lang="en-US" sz="3200" b="1" dirty="0">
              <a:solidFill>
                <a:schemeClr val="bg1"/>
              </a:solidFill>
            </a:endParaRPr>
          </a:p>
          <a:p>
            <a:pPr lvl="0"/>
            <a:r>
              <a:rPr lang="en-US" sz="3200" b="1" dirty="0">
                <a:solidFill>
                  <a:schemeClr val="bg1"/>
                </a:solidFill>
              </a:rPr>
              <a:t>Matthew 3.1-2, 5-6 NET:  </a:t>
            </a:r>
            <a:r>
              <a:rPr lang="en-US" sz="3200" b="1" dirty="0" smtClean="0">
                <a:solidFill>
                  <a:schemeClr val="bg1"/>
                </a:solidFill>
              </a:rPr>
              <a:t>In </a:t>
            </a:r>
            <a:r>
              <a:rPr lang="en-US" sz="3200" b="1" dirty="0">
                <a:solidFill>
                  <a:schemeClr val="bg1"/>
                </a:solidFill>
              </a:rPr>
              <a:t>those days John the Baptist came into the wilderness of Judea proclaiming,  ‘</a:t>
            </a:r>
            <a:r>
              <a:rPr lang="en-US" sz="3200" b="1" u="sng" dirty="0">
                <a:solidFill>
                  <a:schemeClr val="bg1"/>
                </a:solidFill>
              </a:rPr>
              <a:t>Repent</a:t>
            </a:r>
            <a:r>
              <a:rPr lang="en-US" sz="3200" b="1" dirty="0">
                <a:solidFill>
                  <a:schemeClr val="bg1"/>
                </a:solidFill>
              </a:rPr>
              <a:t>, for the kingdom of heaven is near’ … Then people from Jerusalem, as well as all Judea and all the region around the Jordan, were going out to him, and he was baptizing them in the Jordan River </a:t>
            </a:r>
            <a:r>
              <a:rPr lang="en-US" sz="3200" b="1" u="sng" dirty="0">
                <a:solidFill>
                  <a:schemeClr val="bg1"/>
                </a:solidFill>
              </a:rPr>
              <a:t>as they confessed their sins</a:t>
            </a:r>
            <a:r>
              <a:rPr lang="en-US" sz="3200" b="1" dirty="0">
                <a:solidFill>
                  <a:schemeClr val="bg1"/>
                </a:solidFill>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3539430"/>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John’s Water Baptism</a:t>
            </a:r>
          </a:p>
          <a:p>
            <a:pPr lvl="0"/>
            <a:endParaRPr lang="en-US" sz="3200" b="1" dirty="0">
              <a:solidFill>
                <a:schemeClr val="bg1"/>
              </a:solidFill>
            </a:endParaRPr>
          </a:p>
          <a:p>
            <a:pPr lvl="0"/>
            <a:r>
              <a:rPr lang="en-US" sz="3200" b="1" dirty="0">
                <a:solidFill>
                  <a:schemeClr val="bg1"/>
                </a:solidFill>
              </a:rPr>
              <a:t>1 John 1.9-10 NET:  </a:t>
            </a:r>
            <a:r>
              <a:rPr lang="en-US" sz="3200" b="1" dirty="0" smtClean="0">
                <a:solidFill>
                  <a:schemeClr val="bg1"/>
                </a:solidFill>
              </a:rPr>
              <a:t>But </a:t>
            </a:r>
            <a:r>
              <a:rPr lang="en-US" sz="3200" b="1" dirty="0">
                <a:solidFill>
                  <a:schemeClr val="bg1"/>
                </a:solidFill>
              </a:rPr>
              <a:t>if we confess our sins, he </a:t>
            </a:r>
            <a:r>
              <a:rPr lang="en-US" sz="3200" b="1" dirty="0" smtClean="0">
                <a:solidFill>
                  <a:schemeClr val="bg1"/>
                </a:solidFill>
              </a:rPr>
              <a:t>is </a:t>
            </a:r>
            <a:r>
              <a:rPr lang="en-US" sz="3200" b="1" dirty="0">
                <a:solidFill>
                  <a:schemeClr val="bg1"/>
                </a:solidFill>
              </a:rPr>
              <a:t>faithful and righteous, forgiving us our sins and cleansing us from all unrighteousness.  If we say we have not </a:t>
            </a:r>
            <a:r>
              <a:rPr lang="en-US" sz="3200" b="1" dirty="0" smtClean="0">
                <a:solidFill>
                  <a:schemeClr val="bg1"/>
                </a:solidFill>
              </a:rPr>
              <a:t>sinned, </a:t>
            </a:r>
            <a:r>
              <a:rPr lang="en-US" sz="3200" b="1" dirty="0">
                <a:solidFill>
                  <a:schemeClr val="bg1"/>
                </a:solidFill>
              </a:rPr>
              <a:t>we make him [out to be] a liar and his word is not in us</a:t>
            </a:r>
            <a:r>
              <a:rPr lang="en-US" sz="3200" b="1" dirty="0" smtClean="0">
                <a:solidFill>
                  <a:schemeClr val="bg1"/>
                </a:solidFill>
              </a:rPr>
              <a:t>.</a:t>
            </a:r>
            <a:endParaRPr lang="en-US" sz="3200" b="1"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5016758"/>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Believers’ Water Baptism</a:t>
            </a:r>
          </a:p>
          <a:p>
            <a:pPr lvl="0"/>
            <a:endParaRPr lang="en-US" sz="3200" b="1" dirty="0">
              <a:solidFill>
                <a:schemeClr val="bg1"/>
              </a:solidFill>
            </a:endParaRPr>
          </a:p>
          <a:p>
            <a:pPr lvl="0"/>
            <a:r>
              <a:rPr lang="en-US" sz="3200" b="1" dirty="0">
                <a:solidFill>
                  <a:schemeClr val="bg1"/>
                </a:solidFill>
              </a:rPr>
              <a:t>Matthew 28.18-20 NET:  </a:t>
            </a:r>
            <a:r>
              <a:rPr lang="en-US" sz="3200" b="1" dirty="0" smtClean="0">
                <a:solidFill>
                  <a:schemeClr val="bg1"/>
                </a:solidFill>
              </a:rPr>
              <a:t>Then </a:t>
            </a:r>
            <a:r>
              <a:rPr lang="en-US" sz="3200" b="1" dirty="0">
                <a:solidFill>
                  <a:schemeClr val="bg1"/>
                </a:solidFill>
              </a:rPr>
              <a:t>Jesus came up and said to them, ‘All authority in heaven and on earth has been given to me.  Therefore go and make disciples of all nations, </a:t>
            </a:r>
            <a:r>
              <a:rPr lang="en-US" sz="3200" b="1" u="sng" dirty="0">
                <a:solidFill>
                  <a:schemeClr val="bg1"/>
                </a:solidFill>
              </a:rPr>
              <a:t>baptizing them in the name of the Father and the Son and the Holy Spirit</a:t>
            </a:r>
            <a:r>
              <a:rPr lang="en-US" sz="3200" b="1" dirty="0">
                <a:solidFill>
                  <a:schemeClr val="bg1"/>
                </a:solidFill>
              </a:rPr>
              <a:t>, teaching them to obey everything I have commanded you. And remember, I am with you always, to the end of the age</a:t>
            </a:r>
            <a:r>
              <a:rPr lang="en-US" sz="3200" b="1" dirty="0" smtClean="0">
                <a:solidFill>
                  <a:schemeClr val="bg1"/>
                </a:solidFill>
              </a:rPr>
              <a:t>.’</a:t>
            </a:r>
            <a:endParaRPr lang="en-US" sz="3200" b="1"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5016758"/>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Believers’ Water Baptism = Confession of Faith</a:t>
            </a:r>
          </a:p>
          <a:p>
            <a:pPr lvl="0"/>
            <a:endParaRPr lang="en-US" sz="3200" b="1" dirty="0">
              <a:solidFill>
                <a:schemeClr val="bg1"/>
              </a:solidFill>
            </a:endParaRPr>
          </a:p>
          <a:p>
            <a:pPr lvl="0"/>
            <a:r>
              <a:rPr lang="en-US" sz="3200" b="1" dirty="0">
                <a:solidFill>
                  <a:schemeClr val="bg1"/>
                </a:solidFill>
              </a:rPr>
              <a:t>Matthew 28.18-20 NET:  </a:t>
            </a:r>
            <a:r>
              <a:rPr lang="en-US" sz="3200" b="1" dirty="0" smtClean="0">
                <a:solidFill>
                  <a:schemeClr val="bg1"/>
                </a:solidFill>
              </a:rPr>
              <a:t>Then </a:t>
            </a:r>
            <a:r>
              <a:rPr lang="en-US" sz="3200" b="1" dirty="0">
                <a:solidFill>
                  <a:schemeClr val="bg1"/>
                </a:solidFill>
              </a:rPr>
              <a:t>Jesus came up and said to them, ‘All authority in heaven and on earth has been given to me.  Therefore go and make disciples of all nations, </a:t>
            </a:r>
            <a:r>
              <a:rPr lang="en-US" sz="3200" b="1" u="sng" dirty="0">
                <a:solidFill>
                  <a:schemeClr val="bg1"/>
                </a:solidFill>
              </a:rPr>
              <a:t>baptizing them in the name of the Father and the Son and the Holy Spirit</a:t>
            </a:r>
            <a:r>
              <a:rPr lang="en-US" sz="3200" b="1" dirty="0">
                <a:solidFill>
                  <a:schemeClr val="bg1"/>
                </a:solidFill>
              </a:rPr>
              <a:t>, teaching them to obey everything I have commanded you. And remember, I am with you always, to the end of the age</a:t>
            </a:r>
            <a:r>
              <a:rPr lang="en-US" sz="3200" b="1" dirty="0" smtClean="0">
                <a:solidFill>
                  <a:schemeClr val="bg1"/>
                </a:solidFill>
              </a:rPr>
              <a:t>.’</a:t>
            </a:r>
            <a:endParaRPr lang="en-US" sz="3200" b="1"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6986528"/>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Believers’ Water Baptism:  Unity with Christ</a:t>
            </a:r>
          </a:p>
          <a:p>
            <a:pPr lvl="0"/>
            <a:endParaRPr lang="en-US" sz="3200" b="1" dirty="0">
              <a:solidFill>
                <a:schemeClr val="bg1"/>
              </a:solidFill>
            </a:endParaRPr>
          </a:p>
          <a:p>
            <a:pPr lvl="0"/>
            <a:r>
              <a:rPr lang="en-US" sz="3200" b="1" dirty="0">
                <a:solidFill>
                  <a:schemeClr val="bg1"/>
                </a:solidFill>
              </a:rPr>
              <a:t>Romans 6.1-10 NET:  </a:t>
            </a:r>
            <a:r>
              <a:rPr lang="en-US" sz="3200" b="1" dirty="0" smtClean="0">
                <a:solidFill>
                  <a:schemeClr val="bg1"/>
                </a:solidFill>
              </a:rPr>
              <a:t>What </a:t>
            </a:r>
            <a:r>
              <a:rPr lang="en-US" sz="3200" b="1" dirty="0">
                <a:solidFill>
                  <a:schemeClr val="bg1"/>
                </a:solidFill>
              </a:rPr>
              <a:t>shall we say then? Are we to remain in sin so that grace may increase?  Absolutely not! How can we who died to sin still live in it?  Or do you not know that as many as were baptized into Christ Jesus were baptized into his death?  Therefore we have been buried with him through baptism into death, in order that just as Christ was raised from the dead through the glory of the Father, so we too may live a new life.  For if we have become united with him in the likeness of his death, we will certainly also be united in the </a:t>
            </a:r>
            <a:r>
              <a:rPr lang="en-US" sz="3200" b="1" dirty="0" smtClean="0">
                <a:solidFill>
                  <a:schemeClr val="bg1"/>
                </a:solidFill>
              </a:rPr>
              <a:t>likeness of his resurrection.</a:t>
            </a:r>
            <a:endParaRPr lang="en-US" sz="3200" b="1"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6986528"/>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Believers’ Water Baptism:  Unity with Christ</a:t>
            </a:r>
          </a:p>
          <a:p>
            <a:pPr lvl="0"/>
            <a:endParaRPr lang="en-US" sz="3200" b="1" dirty="0">
              <a:solidFill>
                <a:schemeClr val="bg1"/>
              </a:solidFill>
            </a:endParaRPr>
          </a:p>
          <a:p>
            <a:pPr lvl="0"/>
            <a:r>
              <a:rPr lang="en-US" sz="3200" b="1" dirty="0">
                <a:solidFill>
                  <a:schemeClr val="bg1"/>
                </a:solidFill>
              </a:rPr>
              <a:t>Romans 6.1-10 </a:t>
            </a:r>
            <a:r>
              <a:rPr lang="en-US" sz="3200" b="1" dirty="0" smtClean="0">
                <a:solidFill>
                  <a:schemeClr val="bg1"/>
                </a:solidFill>
              </a:rPr>
              <a:t>NET [continued]:  We know that our old man [our old way of living] was crucified with him so that the body of sin would no longer dominate us, so that we would no longer be enslaved to sin.  (For someone who has died has been freed from sin.)  Now if we died with Christ, we believe that we will also live with him.  We know that since Christ has been raised from the dead, he is never going to die again; death no longer has mastery over him.  For the death he died, he died to sin once for all, but the life he lives, he lives to God.</a:t>
            </a:r>
          </a:p>
          <a:p>
            <a:pPr lvl="0"/>
            <a:endParaRPr lang="en-US" sz="32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3539430"/>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Believers’ Water Baptism = Commitment to Obey</a:t>
            </a:r>
          </a:p>
          <a:p>
            <a:pPr lvl="0"/>
            <a:endParaRPr lang="en-US" sz="3200" b="1" dirty="0">
              <a:solidFill>
                <a:schemeClr val="bg1"/>
              </a:solidFill>
            </a:endParaRPr>
          </a:p>
          <a:p>
            <a:pPr lvl="0"/>
            <a:r>
              <a:rPr lang="en-US" sz="3200" b="1" dirty="0">
                <a:solidFill>
                  <a:schemeClr val="bg1"/>
                </a:solidFill>
              </a:rPr>
              <a:t>1 Peter 3.21 NASB:  </a:t>
            </a:r>
            <a:r>
              <a:rPr lang="en-US" sz="3200" b="1" dirty="0" smtClean="0">
                <a:solidFill>
                  <a:schemeClr val="bg1"/>
                </a:solidFill>
              </a:rPr>
              <a:t>Corresponding </a:t>
            </a:r>
            <a:r>
              <a:rPr lang="en-US" sz="3200" b="1" dirty="0">
                <a:solidFill>
                  <a:schemeClr val="bg1"/>
                </a:solidFill>
              </a:rPr>
              <a:t>to that [the waters of Noah’s Ark], baptism now saves you-- not the removal of dirt from the flesh, but an appeal to God for a good conscience-- through the resurrection of Jesus Christ</a:t>
            </a:r>
            <a:r>
              <a:rPr lang="en-US" sz="3200" b="1" dirty="0" smtClean="0">
                <a:solidFill>
                  <a:schemeClr val="bg1"/>
                </a:solidFill>
              </a:rPr>
              <a:t>…</a:t>
            </a:r>
            <a:endParaRPr lang="en-US" sz="3200" b="1"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6986528"/>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Believers’ Water Baptism: Unity with Each Other</a:t>
            </a:r>
          </a:p>
          <a:p>
            <a:pPr lvl="0"/>
            <a:endParaRPr lang="en-US" sz="3200" b="1" dirty="0">
              <a:solidFill>
                <a:schemeClr val="bg1"/>
              </a:solidFill>
            </a:endParaRPr>
          </a:p>
          <a:p>
            <a:pPr lvl="0"/>
            <a:r>
              <a:rPr lang="en-US" sz="3200" b="1" dirty="0">
                <a:solidFill>
                  <a:schemeClr val="bg1"/>
                </a:solidFill>
              </a:rPr>
              <a:t>Ephesians 4.4-6 NET:  </a:t>
            </a:r>
            <a:r>
              <a:rPr lang="en-US" sz="3200" b="1" dirty="0" smtClean="0">
                <a:solidFill>
                  <a:schemeClr val="bg1"/>
                </a:solidFill>
              </a:rPr>
              <a:t>There </a:t>
            </a:r>
            <a:r>
              <a:rPr lang="en-US" sz="3200" b="1" dirty="0">
                <a:solidFill>
                  <a:schemeClr val="bg1"/>
                </a:solidFill>
              </a:rPr>
              <a:t>is one body and one Spirit, just as you too were called to the one hope of your calling, one Lord, one faith, one baptism, one God and Father of all, who is over all and through all and in all</a:t>
            </a:r>
            <a:r>
              <a:rPr lang="en-US" sz="3200" b="1" dirty="0" smtClean="0">
                <a:solidFill>
                  <a:schemeClr val="bg1"/>
                </a:solidFill>
              </a:rPr>
              <a:t>.</a:t>
            </a:r>
          </a:p>
          <a:p>
            <a:pPr lvl="0"/>
            <a:endParaRPr lang="en-US" sz="2400" b="1" dirty="0">
              <a:solidFill>
                <a:schemeClr val="bg1"/>
              </a:solidFill>
            </a:endParaRPr>
          </a:p>
          <a:p>
            <a:pPr lvl="0"/>
            <a:r>
              <a:rPr lang="en-US" sz="3200" b="1" dirty="0">
                <a:solidFill>
                  <a:schemeClr val="bg1"/>
                </a:solidFill>
              </a:rPr>
              <a:t>Galatians 3.26-28 NET:  For in Christ Jesus you are all sons of God through faith.  For all of you who were baptized into Christ have clothed yourselves with Christ.  There is neither Jew nor Greek, there is neither slave nor free, there is neither male nor female– for all of you are one in Christ Jesus</a:t>
            </a:r>
            <a:r>
              <a:rPr lang="en-US" sz="3200" b="1" dirty="0" smtClean="0">
                <a:solidFill>
                  <a:schemeClr val="bg1"/>
                </a:solidFill>
              </a:rPr>
              <a:t>.</a:t>
            </a:r>
            <a:endParaRPr lang="en-US" sz="3200" b="1"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4154984"/>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Application</a:t>
            </a:r>
          </a:p>
          <a:p>
            <a:endParaRPr lang="en-US" b="1" dirty="0" smtClean="0">
              <a:solidFill>
                <a:schemeClr val="bg1"/>
              </a:solidFill>
            </a:endParaRPr>
          </a:p>
          <a:p>
            <a:r>
              <a:rPr lang="en-US" sz="3200" b="1" dirty="0" smtClean="0">
                <a:solidFill>
                  <a:schemeClr val="bg1"/>
                </a:solidFill>
              </a:rPr>
              <a:t>1. Put your faith in Christ and receive the blessing of baptism in the Holy Spirit.</a:t>
            </a:r>
          </a:p>
          <a:p>
            <a:endParaRPr lang="en-US" b="1" dirty="0" smtClean="0">
              <a:solidFill>
                <a:schemeClr val="bg1"/>
              </a:solidFill>
            </a:endParaRPr>
          </a:p>
          <a:p>
            <a:r>
              <a:rPr lang="en-US" sz="3200" b="1" dirty="0" smtClean="0">
                <a:solidFill>
                  <a:schemeClr val="bg1"/>
                </a:solidFill>
              </a:rPr>
              <a:t>2. Receive the blessing of baptism in water.</a:t>
            </a:r>
          </a:p>
          <a:p>
            <a:endParaRPr lang="en-US" b="1" dirty="0" smtClean="0">
              <a:solidFill>
                <a:schemeClr val="bg1"/>
              </a:solidFill>
            </a:endParaRPr>
          </a:p>
          <a:p>
            <a:r>
              <a:rPr lang="en-US" sz="3200" b="1" dirty="0" smtClean="0">
                <a:solidFill>
                  <a:schemeClr val="bg1"/>
                </a:solidFill>
              </a:rPr>
              <a:t>3. Confess and repent of your sins regularly.</a:t>
            </a:r>
          </a:p>
          <a:p>
            <a:endParaRPr lang="en-US" b="1" dirty="0" smtClean="0">
              <a:solidFill>
                <a:schemeClr val="bg1"/>
              </a:solidFill>
            </a:endParaRPr>
          </a:p>
          <a:p>
            <a:r>
              <a:rPr lang="en-US" sz="3200" b="1" dirty="0" smtClean="0">
                <a:solidFill>
                  <a:schemeClr val="bg1"/>
                </a:solidFill>
              </a:rPr>
              <a:t>4. Join a local church.</a:t>
            </a:r>
            <a:endParaRPr lang="en-US" sz="3200" b="1"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3539430"/>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Indwelling of the Spirit</a:t>
            </a:r>
          </a:p>
          <a:p>
            <a:endParaRPr lang="en-US" sz="3200" b="1" dirty="0" smtClean="0">
              <a:solidFill>
                <a:schemeClr val="bg1"/>
              </a:solidFill>
            </a:endParaRPr>
          </a:p>
          <a:p>
            <a:r>
              <a:rPr lang="en-US" sz="3200" b="1" dirty="0" smtClean="0">
                <a:solidFill>
                  <a:schemeClr val="bg1"/>
                </a:solidFill>
              </a:rPr>
              <a:t>Romans </a:t>
            </a:r>
            <a:r>
              <a:rPr lang="en-US" sz="3200" b="1" dirty="0">
                <a:solidFill>
                  <a:schemeClr val="bg1"/>
                </a:solidFill>
              </a:rPr>
              <a:t>8.9 NIV:  </a:t>
            </a:r>
            <a:r>
              <a:rPr lang="en-US" sz="3200" b="1" dirty="0" smtClean="0">
                <a:solidFill>
                  <a:schemeClr val="bg1"/>
                </a:solidFill>
              </a:rPr>
              <a:t>You </a:t>
            </a:r>
            <a:r>
              <a:rPr lang="en-US" sz="3200" b="1" dirty="0">
                <a:solidFill>
                  <a:schemeClr val="bg1"/>
                </a:solidFill>
              </a:rPr>
              <a:t>[believers in Rome], however, are not in the realm of the flesh but are in the realm of the Spirit, if indeed the Spirit of God lives in you. And </a:t>
            </a:r>
            <a:r>
              <a:rPr lang="en-US" sz="3200" b="1" u="sng" dirty="0">
                <a:solidFill>
                  <a:schemeClr val="bg1"/>
                </a:solidFill>
              </a:rPr>
              <a:t>if anyone does not have the Spirit of Christ, they do not belong to Christ</a:t>
            </a:r>
            <a:r>
              <a:rPr lang="en-US" sz="3200" b="1" dirty="0" smtClean="0">
                <a:solidFill>
                  <a:schemeClr val="bg1"/>
                </a:solidFill>
              </a:rPr>
              <a:t>.</a:t>
            </a:r>
            <a:endParaRPr lang="en-US" sz="32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3046988"/>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Indwelling of the Spirit</a:t>
            </a:r>
          </a:p>
          <a:p>
            <a:endParaRPr lang="en-US" sz="3200" b="1" dirty="0" smtClean="0">
              <a:solidFill>
                <a:schemeClr val="bg1"/>
              </a:solidFill>
            </a:endParaRPr>
          </a:p>
          <a:p>
            <a:r>
              <a:rPr lang="en-US" sz="3200" b="1" dirty="0" smtClean="0">
                <a:solidFill>
                  <a:schemeClr val="bg1"/>
                </a:solidFill>
              </a:rPr>
              <a:t>1 </a:t>
            </a:r>
            <a:r>
              <a:rPr lang="en-US" sz="3200" b="1" dirty="0">
                <a:solidFill>
                  <a:schemeClr val="bg1"/>
                </a:solidFill>
              </a:rPr>
              <a:t>Corinthians 6.19 NET:  </a:t>
            </a:r>
            <a:r>
              <a:rPr lang="en-US" sz="3200" b="1" dirty="0" smtClean="0">
                <a:solidFill>
                  <a:schemeClr val="bg1"/>
                </a:solidFill>
              </a:rPr>
              <a:t>Or </a:t>
            </a:r>
            <a:r>
              <a:rPr lang="en-US" sz="3200" b="1" dirty="0">
                <a:solidFill>
                  <a:schemeClr val="bg1"/>
                </a:solidFill>
              </a:rPr>
              <a:t>do you not know that your body is the temple of </a:t>
            </a:r>
            <a:r>
              <a:rPr lang="en-US" sz="3200" b="1" u="sng" dirty="0">
                <a:solidFill>
                  <a:schemeClr val="bg1"/>
                </a:solidFill>
              </a:rPr>
              <a:t>the Holy Spirit who is in you</a:t>
            </a:r>
            <a:r>
              <a:rPr lang="en-US" sz="3200" b="1" dirty="0">
                <a:solidFill>
                  <a:schemeClr val="bg1"/>
                </a:solidFill>
              </a:rPr>
              <a:t>, whom you have from God, and you are not your own</a:t>
            </a:r>
            <a:r>
              <a:rPr lang="en-US" sz="3200" b="1" dirty="0" smtClean="0">
                <a:solidFill>
                  <a:schemeClr val="bg1"/>
                </a:solidFill>
              </a:rPr>
              <a:t>?</a:t>
            </a:r>
            <a:endParaRPr lang="en-US" sz="3200"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4524315"/>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Regenerating by the Spirit</a:t>
            </a:r>
          </a:p>
          <a:p>
            <a:endParaRPr lang="en-US" sz="3200" b="1" dirty="0" smtClean="0">
              <a:solidFill>
                <a:schemeClr val="bg1"/>
              </a:solidFill>
            </a:endParaRPr>
          </a:p>
          <a:p>
            <a:pPr lvl="0"/>
            <a:r>
              <a:rPr lang="en-US" sz="3200" b="1" dirty="0">
                <a:solidFill>
                  <a:schemeClr val="bg1"/>
                </a:solidFill>
              </a:rPr>
              <a:t>John 1.12 [NET]:  </a:t>
            </a:r>
            <a:r>
              <a:rPr lang="en-US" sz="3200" b="1" dirty="0" smtClean="0">
                <a:solidFill>
                  <a:schemeClr val="bg1"/>
                </a:solidFill>
              </a:rPr>
              <a:t>But </a:t>
            </a:r>
            <a:r>
              <a:rPr lang="en-US" sz="3200" b="1" dirty="0">
                <a:solidFill>
                  <a:schemeClr val="bg1"/>
                </a:solidFill>
              </a:rPr>
              <a:t>to all who have received him [Christ] – those who believe in his name – he has given the right to become God's children</a:t>
            </a:r>
            <a:r>
              <a:rPr lang="en-US" sz="3200" b="1" dirty="0" smtClean="0">
                <a:solidFill>
                  <a:schemeClr val="bg1"/>
                </a:solidFill>
              </a:rPr>
              <a:t>…</a:t>
            </a:r>
            <a:endParaRPr lang="en-US" sz="3200" b="1" dirty="0">
              <a:solidFill>
                <a:schemeClr val="bg1"/>
              </a:solidFill>
            </a:endParaRPr>
          </a:p>
          <a:p>
            <a:endParaRPr lang="en-US" sz="3200" b="1" dirty="0" smtClean="0">
              <a:solidFill>
                <a:schemeClr val="bg1"/>
              </a:solidFill>
            </a:endParaRPr>
          </a:p>
          <a:p>
            <a:r>
              <a:rPr lang="en-US" sz="3200" b="1" dirty="0" smtClean="0">
                <a:solidFill>
                  <a:schemeClr val="bg1"/>
                </a:solidFill>
              </a:rPr>
              <a:t>John 3.3 [NASB]:  [Jesus speaking] “Truly</a:t>
            </a:r>
            <a:r>
              <a:rPr lang="en-US" sz="3200" b="1" dirty="0">
                <a:solidFill>
                  <a:schemeClr val="bg1"/>
                </a:solidFill>
              </a:rPr>
              <a:t>, truly, I say to you, unless one is born again he cannot see the kingdom of God.”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3539430"/>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Regenerating by the Spirit</a:t>
            </a:r>
          </a:p>
          <a:p>
            <a:endParaRPr lang="en-US" sz="3200" b="1" dirty="0" smtClean="0">
              <a:solidFill>
                <a:schemeClr val="bg1"/>
              </a:solidFill>
            </a:endParaRPr>
          </a:p>
          <a:p>
            <a:pPr lvl="0"/>
            <a:r>
              <a:rPr lang="en-US" sz="3200" b="1" dirty="0">
                <a:solidFill>
                  <a:schemeClr val="bg1"/>
                </a:solidFill>
              </a:rPr>
              <a:t>1 Peter 1.3 ESV:  </a:t>
            </a:r>
            <a:r>
              <a:rPr lang="en-US" sz="3200" b="1" dirty="0" smtClean="0">
                <a:solidFill>
                  <a:schemeClr val="bg1"/>
                </a:solidFill>
              </a:rPr>
              <a:t>Blessed </a:t>
            </a:r>
            <a:r>
              <a:rPr lang="en-US" sz="3200" b="1" dirty="0">
                <a:solidFill>
                  <a:schemeClr val="bg1"/>
                </a:solidFill>
              </a:rPr>
              <a:t>be the God and Father of our Lord Jesus Christ! According to his great mercy, he has caused us to be born again to a living hope through the resurrection of Jesus Christ from the dead</a:t>
            </a:r>
            <a:r>
              <a:rPr lang="en-US" sz="3200" b="1" dirty="0" smtClean="0">
                <a:solidFill>
                  <a:schemeClr val="bg1"/>
                </a:solidFill>
              </a:rPr>
              <a:t>…</a:t>
            </a:r>
            <a:endParaRPr lang="en-US" sz="3200" b="1"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3046988"/>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Baptism in the Spirit</a:t>
            </a:r>
          </a:p>
          <a:p>
            <a:endParaRPr lang="en-US" sz="3200" b="1" dirty="0" smtClean="0">
              <a:solidFill>
                <a:schemeClr val="bg1"/>
              </a:solidFill>
            </a:endParaRPr>
          </a:p>
          <a:p>
            <a:pPr lvl="0"/>
            <a:r>
              <a:rPr lang="en-US" sz="3200" b="1" dirty="0">
                <a:solidFill>
                  <a:schemeClr val="bg1"/>
                </a:solidFill>
              </a:rPr>
              <a:t>1 Corinthians 12.13 NET:  </a:t>
            </a:r>
            <a:r>
              <a:rPr lang="en-US" sz="3200" b="1" dirty="0" smtClean="0">
                <a:solidFill>
                  <a:schemeClr val="bg1"/>
                </a:solidFill>
              </a:rPr>
              <a:t>For </a:t>
            </a:r>
            <a:r>
              <a:rPr lang="en-US" sz="3200" b="1" dirty="0">
                <a:solidFill>
                  <a:schemeClr val="bg1"/>
                </a:solidFill>
              </a:rPr>
              <a:t>in one Spirit we were all baptized into one body. Whether Jews or Greeks or slaves or free, we were all made to drink of the one Spirit</a:t>
            </a:r>
            <a:r>
              <a:rPr lang="en-US" sz="3200" b="1" dirty="0" smtClean="0">
                <a:solidFill>
                  <a:schemeClr val="bg1"/>
                </a:solidFill>
              </a:rPr>
              <a:t>.</a:t>
            </a:r>
            <a:endParaRPr lang="en-US" sz="3200" b="1"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6001643"/>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Baptism in the Spirit</a:t>
            </a:r>
          </a:p>
          <a:p>
            <a:pPr lvl="0"/>
            <a:endParaRPr lang="en-US" sz="3200" b="1" dirty="0">
              <a:solidFill>
                <a:schemeClr val="bg1"/>
              </a:solidFill>
            </a:endParaRPr>
          </a:p>
          <a:p>
            <a:pPr lvl="0"/>
            <a:r>
              <a:rPr lang="en-US" sz="3200" b="1" dirty="0">
                <a:solidFill>
                  <a:schemeClr val="bg1"/>
                </a:solidFill>
              </a:rPr>
              <a:t>Paul says “all the Corinthians were baptized in the Holy Spirit and the result was that they became members of the body of Christ… ‘Baptism in the Holy Spirit,’ therefore, must refer to the activity of the Holy Spirit at the beginning of the Christian life when he gives us new spiritual life (in regeneration) and cleanses us…  In this way ‘baptism in the Holy Spirit’ refers to all that the Holy Spirit does at the beginning of our Christian lives</a:t>
            </a:r>
            <a:r>
              <a:rPr lang="en-US" sz="3200" b="1" dirty="0" smtClean="0">
                <a:solidFill>
                  <a:schemeClr val="bg1"/>
                </a:solidFill>
              </a:rPr>
              <a:t>.” </a:t>
            </a:r>
          </a:p>
          <a:p>
            <a:pPr lvl="0"/>
            <a:r>
              <a:rPr lang="en-US" sz="3200" b="1" dirty="0">
                <a:solidFill>
                  <a:schemeClr val="bg1"/>
                </a:solidFill>
              </a:rPr>
              <a:t>	</a:t>
            </a:r>
            <a:r>
              <a:rPr lang="en-US" sz="3200" b="1" dirty="0" smtClean="0">
                <a:solidFill>
                  <a:schemeClr val="bg1"/>
                </a:solidFill>
              </a:rPr>
              <a:t>– Wayne </a:t>
            </a:r>
            <a:r>
              <a:rPr lang="en-US" sz="3200" b="1" dirty="0" err="1" smtClean="0">
                <a:solidFill>
                  <a:schemeClr val="bg1"/>
                </a:solidFill>
              </a:rPr>
              <a:t>Grudem</a:t>
            </a:r>
            <a:r>
              <a:rPr lang="en-US" sz="3200" b="1" dirty="0" smtClean="0">
                <a:solidFill>
                  <a:schemeClr val="bg1"/>
                </a:solidFill>
              </a:rPr>
              <a:t>, </a:t>
            </a:r>
            <a:r>
              <a:rPr lang="en-US" sz="3200" b="1" i="1" dirty="0" smtClean="0">
                <a:solidFill>
                  <a:schemeClr val="bg1"/>
                </a:solidFill>
              </a:rPr>
              <a:t>Systematic Theology</a:t>
            </a:r>
            <a:endParaRPr lang="en-US" sz="3200" b="1" i="1"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4031873"/>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Baptism in the Spirit = Identification with Christ</a:t>
            </a:r>
          </a:p>
          <a:p>
            <a:pPr lvl="0"/>
            <a:endParaRPr lang="en-US" sz="3200" b="1" dirty="0">
              <a:solidFill>
                <a:schemeClr val="bg1"/>
              </a:solidFill>
            </a:endParaRPr>
          </a:p>
          <a:p>
            <a:pPr lvl="0"/>
            <a:r>
              <a:rPr lang="en-US" sz="3200" b="1" dirty="0">
                <a:solidFill>
                  <a:schemeClr val="bg1"/>
                </a:solidFill>
              </a:rPr>
              <a:t>Ephesians 1.13-14 NET:  </a:t>
            </a:r>
            <a:r>
              <a:rPr lang="en-US" sz="3200" b="1" dirty="0" smtClean="0">
                <a:solidFill>
                  <a:schemeClr val="bg1"/>
                </a:solidFill>
              </a:rPr>
              <a:t>And </a:t>
            </a:r>
            <a:r>
              <a:rPr lang="en-US" sz="3200" b="1" dirty="0">
                <a:solidFill>
                  <a:schemeClr val="bg1"/>
                </a:solidFill>
              </a:rPr>
              <a:t>when you heard the word of truth (the gospel of your salvation)– when you believed in Christ– </a:t>
            </a:r>
            <a:r>
              <a:rPr lang="en-US" sz="3200" b="1" u="sng" dirty="0">
                <a:solidFill>
                  <a:schemeClr val="bg1"/>
                </a:solidFill>
              </a:rPr>
              <a:t>you were marked with the seal of the promised Holy Spirit, who is the down payment of our inheritance</a:t>
            </a:r>
            <a:r>
              <a:rPr lang="en-US" sz="3200" b="1" dirty="0">
                <a:solidFill>
                  <a:schemeClr val="bg1"/>
                </a:solidFill>
              </a:rPr>
              <a:t>, until the redemption of God's own possession, to the praise of his glory</a:t>
            </a:r>
            <a:r>
              <a:rPr lang="en-US" sz="3200" b="1" dirty="0" smtClean="0">
                <a:solidFill>
                  <a:schemeClr val="bg1"/>
                </a:solidFill>
              </a:rPr>
              <a:t>.</a:t>
            </a:r>
            <a:endParaRPr lang="en-US" sz="3200" b="1" i="1"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squehanna river wilkesedu.jpg"/>
          <p:cNvPicPr>
            <a:picLocks noChangeAspect="1"/>
          </p:cNvPicPr>
          <p:nvPr/>
        </p:nvPicPr>
        <p:blipFill>
          <a:blip r:embed="rId2" cstate="print"/>
          <a:srcRect b="6227"/>
          <a:stretch>
            <a:fillRect/>
          </a:stretch>
        </p:blipFill>
        <p:spPr>
          <a:xfrm>
            <a:off x="0" y="0"/>
            <a:ext cx="9146236" cy="6859665"/>
          </a:xfrm>
          <a:prstGeom prst="rect">
            <a:avLst/>
          </a:prstGeom>
        </p:spPr>
      </p:pic>
      <p:sp>
        <p:nvSpPr>
          <p:cNvPr id="7" name="TextBox 6"/>
          <p:cNvSpPr txBox="1"/>
          <p:nvPr/>
        </p:nvSpPr>
        <p:spPr>
          <a:xfrm>
            <a:off x="0" y="0"/>
            <a:ext cx="9144000" cy="3539430"/>
          </a:xfrm>
          <a:prstGeom prst="rect">
            <a:avLst/>
          </a:prstGeom>
          <a:solidFill>
            <a:schemeClr val="accent3">
              <a:lumMod val="60000"/>
              <a:lumOff val="40000"/>
            </a:schemeClr>
          </a:solidFill>
        </p:spPr>
        <p:txBody>
          <a:bodyPr wrap="square" rtlCol="0">
            <a:spAutoFit/>
          </a:bodyPr>
          <a:lstStyle/>
          <a:p>
            <a:r>
              <a:rPr lang="en-US" sz="3200" b="1" u="sng" dirty="0" smtClean="0">
                <a:solidFill>
                  <a:schemeClr val="bg1"/>
                </a:solidFill>
              </a:rPr>
              <a:t>Baptism in the Spirit = Identification with Christ</a:t>
            </a:r>
          </a:p>
          <a:p>
            <a:pPr lvl="0"/>
            <a:endParaRPr lang="en-US" sz="3200" b="1" dirty="0">
              <a:solidFill>
                <a:schemeClr val="bg1"/>
              </a:solidFill>
            </a:endParaRPr>
          </a:p>
          <a:p>
            <a:pPr lvl="0"/>
            <a:r>
              <a:rPr lang="en-US" sz="3200" b="1" dirty="0" smtClean="0">
                <a:solidFill>
                  <a:schemeClr val="bg1"/>
                </a:solidFill>
              </a:rPr>
              <a:t>As </a:t>
            </a:r>
            <a:r>
              <a:rPr lang="en-US" sz="3200" b="1" dirty="0">
                <a:solidFill>
                  <a:schemeClr val="bg1"/>
                </a:solidFill>
              </a:rPr>
              <a:t>you come to faith in Christ, Christ baptizes you in the Holy Spirit, and thus the Holy Spirit comes to dwell inside you, to regenerate you spiritually, and to bring you into membership of the body of Christ, also known as the church</a:t>
            </a:r>
            <a:r>
              <a:rPr lang="en-US" sz="3200" b="1" dirty="0" smtClean="0">
                <a:solidFill>
                  <a:schemeClr val="bg1"/>
                </a:solidFill>
              </a:rPr>
              <a:t>.</a:t>
            </a:r>
            <a:endParaRPr lang="en-US" sz="3200" b="1" i="1"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1283</Words>
  <Application>Microsoft Office PowerPoint</Application>
  <PresentationFormat>On-screen Show (4:3)</PresentationFormat>
  <Paragraphs>63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Groben</dc:creator>
  <cp:lastModifiedBy>Groben</cp:lastModifiedBy>
  <cp:revision>12</cp:revision>
  <dcterms:created xsi:type="dcterms:W3CDTF">2014-01-21T20:36:41Z</dcterms:created>
  <dcterms:modified xsi:type="dcterms:W3CDTF">2014-01-21T21:53:42Z</dcterms:modified>
</cp:coreProperties>
</file>